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12192000"/>
  <p:embeddedFontLst>
    <p:embeddedFont>
      <p:font typeface="Poppi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heTEkpKEinJ5uvRwj4Dm2uJ70r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Poppins-regular.fntdata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oppins-italic.fntdata"/><Relationship Id="rId25" Type="http://schemas.openxmlformats.org/officeDocument/2006/relationships/font" Target="fonts/Poppins-bold.fntdata"/><Relationship Id="rId28" Type="http://customschemas.google.com/relationships/presentationmetadata" Target="metadata"/><Relationship Id="rId27" Type="http://schemas.openxmlformats.org/officeDocument/2006/relationships/font" Target="fonts/Poppi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" name="Google Shape;1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" name="Google Shape;203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p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6" name="Google Shape;226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7" name="Google Shape;227;p1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9" name="Google Shape;249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0" name="Google Shape;250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2" name="Google Shape;272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3" name="Google Shape;273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f50b81a175_0_8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7" name="Google Shape;297;g3f50b81a175_0_8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98" name="Google Shape;298;g3f50b81a175_0_8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50b81a175_0_5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0" name="Google Shape;310;g3f50b81a175_0_5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311" name="Google Shape;311;g3f50b81a175_0_5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f50b81a175_0_3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Google Shape;320;g3f50b81a175_0_3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321" name="Google Shape;321;g3f50b81a175_0_3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f50b81a175_0_1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0" name="Google Shape;330;g3f50b81a175_0_1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1" name="Google Shape;331;g3f50b81a175_0_1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3" name="Google Shape;343;p1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4" name="Google Shape;344;p1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7" name="Google Shape;367;p2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8" name="Google Shape;368;p2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" name="Google Shape;21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" name="Google Shape;22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" name="Google Shape;37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>
                <a:solidFill>
                  <a:schemeClr val="dk1"/>
                </a:solidFill>
              </a:rPr>
              <a:t>https://www.businesswire.com/news/home/20210804005720/en/2000-Employees-Across-15-Industries-Reveal-Bad-Managers-and-Burnout-Are-Causing-Them-To-Quit-Joining-The-Great-Resignation-Hybrid-Work-Challenges-and-Poor-Communication-Are-also-Key-Factors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38" name="Google Shape;38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50b81a175_0_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g3f50b81a175_0_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" name="Google Shape;57;g3f50b81a175_0_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Google Shape;68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9" name="Google Shape;69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" name="Google Shape;97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6" name="Google Shape;126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52" name="Google Shape;152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4" name="Google Shape;184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5" name="Google Shape;185;p1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hyperlink" Target="https://docs.predictiveindex.com/en/articles/15436719-obi-by-pi-frequently-asked-questions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226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 rot="720000">
            <a:off x="9509760" y="914400"/>
            <a:ext cx="3017520" cy="3017520"/>
          </a:xfrm>
          <a:prstGeom prst="triangle">
            <a:avLst>
              <a:gd fmla="val 50000" name="adj"/>
            </a:avLst>
          </a:prstGeom>
          <a:solidFill>
            <a:srgbClr val="520077">
              <a:alpha val="18039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 rot="-1080000">
            <a:off x="8503920" y="2926080"/>
            <a:ext cx="2011680" cy="2011680"/>
          </a:xfrm>
          <a:prstGeom prst="triangle">
            <a:avLst>
              <a:gd fmla="val 50000" name="adj"/>
            </a:avLst>
          </a:prstGeom>
          <a:solidFill>
            <a:srgbClr val="00C4C4">
              <a:alpha val="14117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640080" y="22860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A LEVER TALENT WORKING SESSION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640080" y="2606040"/>
            <a:ext cx="8686800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oppins"/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Meet Obi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640080" y="3820884"/>
            <a:ext cx="877824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E3EF"/>
              </a:buClr>
              <a:buSzPts val="2200"/>
              <a:buFont typeface="Poppins"/>
              <a:buNone/>
            </a:pPr>
            <a:r>
              <a:rPr b="0" i="0" lang="en-US" sz="2200" u="none" cap="none" strike="noStrike">
                <a:solidFill>
                  <a:srgbClr val="E8E3EF"/>
                </a:solidFill>
                <a:latin typeface="Poppins"/>
                <a:ea typeface="Poppins"/>
                <a:cs typeface="Poppins"/>
                <a:sym typeface="Poppins"/>
              </a:rPr>
              <a:t>Behavioral intelligence for the conversations that count.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ue and white logo&#10;&#10;Description automatically generated" id="17" name="Google Shape;1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287" y="506997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 and red heart&#10;&#10;Description automatically generated" id="18" name="Google Shape;1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26011" y="6051447"/>
            <a:ext cx="1573589" cy="529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OBI IN ACTION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4"/>
          <p:cNvSpPr/>
          <p:nvPr/>
        </p:nvSpPr>
        <p:spPr>
          <a:xfrm>
            <a:off x="10180015" y="68580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300"/>
              <a:buFont typeface="Poppins"/>
              <a:buNone/>
            </a:pPr>
            <a:r>
              <a:rPr b="1" i="0" lang="en-US" sz="13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DEMO 1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100"/>
              <a:buFont typeface="Poppins"/>
              <a:buNone/>
            </a:pPr>
            <a:r>
              <a:rPr b="1" i="0" lang="en-US" sz="31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Tough feedback, without the flinch.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4"/>
          <p:cNvSpPr/>
          <p:nvPr/>
        </p:nvSpPr>
        <p:spPr>
          <a:xfrm>
            <a:off x="640080" y="2468880"/>
            <a:ext cx="6675120" cy="3383280"/>
          </a:xfrm>
          <a:prstGeom prst="roundRect">
            <a:avLst>
              <a:gd fmla="val 2432" name="adj"/>
            </a:avLst>
          </a:prstGeom>
          <a:solidFill>
            <a:srgbClr val="1C12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4"/>
          <p:cNvSpPr/>
          <p:nvPr/>
        </p:nvSpPr>
        <p:spPr>
          <a:xfrm>
            <a:off x="960120" y="2697480"/>
            <a:ext cx="60350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150"/>
              <a:buFont typeface="Poppins"/>
              <a:buNone/>
            </a:pPr>
            <a:r>
              <a:rPr b="1" i="0" lang="en-US" sz="11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TRY THIS PROMPT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4"/>
          <p:cNvSpPr/>
          <p:nvPr/>
        </p:nvSpPr>
        <p:spPr>
          <a:xfrm>
            <a:off x="960120" y="3108960"/>
            <a:ext cx="6080760" cy="2560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Clr>
                <a:srgbClr val="F1EDF6"/>
              </a:buClr>
              <a:buSzPts val="1500"/>
              <a:buFont typeface="Poppins"/>
              <a:buNone/>
            </a:pPr>
            <a:r>
              <a:rPr b="0" i="1" lang="en-US" sz="1500" u="none" cap="none" strike="noStrike">
                <a:solidFill>
                  <a:srgbClr val="F1EDF6"/>
                </a:solidFill>
                <a:latin typeface="Poppins"/>
                <a:ea typeface="Poppins"/>
                <a:cs typeface="Poppins"/>
                <a:sym typeface="Poppins"/>
              </a:rPr>
              <a:t>“@[name] has been missing deadlines and gets defensive. Based on their PI profile, build me a playbook: what to say, what to avoid, and how to handle pushback.”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4"/>
          <p:cNvSpPr/>
          <p:nvPr/>
        </p:nvSpPr>
        <p:spPr>
          <a:xfrm>
            <a:off x="7498080" y="2514600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Watch for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4"/>
          <p:cNvSpPr/>
          <p:nvPr/>
        </p:nvSpPr>
        <p:spPr>
          <a:xfrm>
            <a:off x="7498080" y="297180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4"/>
          <p:cNvSpPr/>
          <p:nvPr/>
        </p:nvSpPr>
        <p:spPr>
          <a:xfrm>
            <a:off x="7498080" y="297180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4"/>
          <p:cNvSpPr/>
          <p:nvPr/>
        </p:nvSpPr>
        <p:spPr>
          <a:xfrm>
            <a:off x="7882128" y="292608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Opening shifts to the person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7498080" y="374904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7498080" y="37490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4"/>
          <p:cNvSpPr/>
          <p:nvPr/>
        </p:nvSpPr>
        <p:spPr>
          <a:xfrm>
            <a:off x="7882128" y="370332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Exact phrases to use and avoid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4"/>
          <p:cNvSpPr/>
          <p:nvPr/>
        </p:nvSpPr>
        <p:spPr>
          <a:xfrm>
            <a:off x="7498080" y="452628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4"/>
          <p:cNvSpPr/>
          <p:nvPr/>
        </p:nvSpPr>
        <p:spPr>
          <a:xfrm>
            <a:off x="7498080" y="452628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4"/>
          <p:cNvSpPr/>
          <p:nvPr/>
        </p:nvSpPr>
        <p:spPr>
          <a:xfrm>
            <a:off x="7882128" y="448056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A plan for defensiveness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223" name="Google Shape;223;p14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OBI IN ACTION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5"/>
          <p:cNvSpPr/>
          <p:nvPr/>
        </p:nvSpPr>
        <p:spPr>
          <a:xfrm>
            <a:off x="10180015" y="68580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300"/>
              <a:buFont typeface="Poppins"/>
              <a:buNone/>
            </a:pPr>
            <a:r>
              <a:rPr b="1" i="0" lang="en-US" sz="13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DEMO 2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5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100"/>
              <a:buFont typeface="Poppins"/>
              <a:buNone/>
            </a:pPr>
            <a:r>
              <a:rPr b="1" i="0" lang="en-US" sz="31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Saying no, with respect.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5"/>
          <p:cNvSpPr/>
          <p:nvPr/>
        </p:nvSpPr>
        <p:spPr>
          <a:xfrm>
            <a:off x="640080" y="2468880"/>
            <a:ext cx="6675120" cy="3383280"/>
          </a:xfrm>
          <a:prstGeom prst="roundRect">
            <a:avLst>
              <a:gd fmla="val 2432" name="adj"/>
            </a:avLst>
          </a:prstGeom>
          <a:solidFill>
            <a:srgbClr val="1C12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5"/>
          <p:cNvSpPr/>
          <p:nvPr/>
        </p:nvSpPr>
        <p:spPr>
          <a:xfrm>
            <a:off x="960120" y="2697480"/>
            <a:ext cx="60350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150"/>
              <a:buFont typeface="Poppins"/>
              <a:buNone/>
            </a:pPr>
            <a:r>
              <a:rPr b="1" i="0" lang="en-US" sz="11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TRY THIS PROMPT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5"/>
          <p:cNvSpPr/>
          <p:nvPr/>
        </p:nvSpPr>
        <p:spPr>
          <a:xfrm>
            <a:off x="960120" y="3108960"/>
            <a:ext cx="6080760" cy="2560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Clr>
                <a:srgbClr val="F1EDF6"/>
              </a:buClr>
              <a:buSzPts val="1500"/>
              <a:buFont typeface="Poppins"/>
              <a:buNone/>
            </a:pPr>
            <a:r>
              <a:rPr b="0" i="1" lang="en-US" sz="1500" u="none" cap="none" strike="noStrike">
                <a:solidFill>
                  <a:srgbClr val="F1EDF6"/>
                </a:solidFill>
                <a:latin typeface="Poppins"/>
                <a:ea typeface="Poppins"/>
                <a:cs typeface="Poppins"/>
                <a:sym typeface="Poppins"/>
              </a:rPr>
              <a:t>“@[name] asked for time off I can't approve. Based on their PI profile, help me deliver it clearly and respectfully, then draft it as a message and a spoken version.”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5"/>
          <p:cNvSpPr/>
          <p:nvPr/>
        </p:nvSpPr>
        <p:spPr>
          <a:xfrm>
            <a:off x="7498080" y="2514600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Watch for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5"/>
          <p:cNvSpPr/>
          <p:nvPr/>
        </p:nvSpPr>
        <p:spPr>
          <a:xfrm>
            <a:off x="7498080" y="297180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5"/>
          <p:cNvSpPr/>
          <p:nvPr/>
        </p:nvSpPr>
        <p:spPr>
          <a:xfrm>
            <a:off x="7498080" y="297180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5"/>
          <p:cNvSpPr/>
          <p:nvPr/>
        </p:nvSpPr>
        <p:spPr>
          <a:xfrm>
            <a:off x="7882128" y="292608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Decision, reason, next step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5"/>
          <p:cNvSpPr/>
          <p:nvPr/>
        </p:nvSpPr>
        <p:spPr>
          <a:xfrm>
            <a:off x="7498080" y="374904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5"/>
          <p:cNvSpPr/>
          <p:nvPr/>
        </p:nvSpPr>
        <p:spPr>
          <a:xfrm>
            <a:off x="7498080" y="37490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5"/>
          <p:cNvSpPr/>
          <p:nvPr/>
        </p:nvSpPr>
        <p:spPr>
          <a:xfrm>
            <a:off x="7882128" y="370332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Ask it to warm the tone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5"/>
          <p:cNvSpPr/>
          <p:nvPr/>
        </p:nvSpPr>
        <p:spPr>
          <a:xfrm>
            <a:off x="7498080" y="452628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5"/>
          <p:cNvSpPr/>
          <p:nvPr/>
        </p:nvSpPr>
        <p:spPr>
          <a:xfrm>
            <a:off x="7498080" y="452628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5"/>
          <p:cNvSpPr/>
          <p:nvPr/>
        </p:nvSpPr>
        <p:spPr>
          <a:xfrm>
            <a:off x="7882128" y="448056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Email, chat, or a live script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246" name="Google Shape;246;p15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6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OBI IN ACTION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6"/>
          <p:cNvSpPr/>
          <p:nvPr/>
        </p:nvSpPr>
        <p:spPr>
          <a:xfrm>
            <a:off x="10180015" y="685800"/>
            <a:ext cx="13716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300"/>
              <a:buFont typeface="Poppins"/>
              <a:buNone/>
            </a:pPr>
            <a:r>
              <a:rPr b="1" i="0" lang="en-US" sz="13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DEMO 3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6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100"/>
              <a:buFont typeface="Poppins"/>
              <a:buNone/>
            </a:pPr>
            <a:r>
              <a:rPr b="1" i="0" lang="en-US" sz="31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Easing team friction.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6"/>
          <p:cNvSpPr/>
          <p:nvPr/>
        </p:nvSpPr>
        <p:spPr>
          <a:xfrm>
            <a:off x="640080" y="2468880"/>
            <a:ext cx="6675120" cy="3383280"/>
          </a:xfrm>
          <a:prstGeom prst="roundRect">
            <a:avLst>
              <a:gd fmla="val 2432" name="adj"/>
            </a:avLst>
          </a:prstGeom>
          <a:solidFill>
            <a:srgbClr val="1C12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6"/>
          <p:cNvSpPr/>
          <p:nvPr/>
        </p:nvSpPr>
        <p:spPr>
          <a:xfrm>
            <a:off x="960120" y="2697480"/>
            <a:ext cx="60350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150"/>
              <a:buFont typeface="Poppins"/>
              <a:buNone/>
            </a:pPr>
            <a:r>
              <a:rPr b="1" i="0" lang="en-US" sz="11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TRY THIS PROMPT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6"/>
          <p:cNvSpPr/>
          <p:nvPr/>
        </p:nvSpPr>
        <p:spPr>
          <a:xfrm>
            <a:off x="960120" y="3108960"/>
            <a:ext cx="6080700" cy="25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6666"/>
              </a:lnSpc>
              <a:spcBef>
                <a:spcPts val="0"/>
              </a:spcBef>
              <a:spcAft>
                <a:spcPts val="0"/>
              </a:spcAft>
              <a:buClr>
                <a:srgbClr val="F1EDF6"/>
              </a:buClr>
              <a:buSzPts val="1500"/>
              <a:buFont typeface="Poppins"/>
              <a:buNone/>
            </a:pPr>
            <a:r>
              <a:rPr b="0" i="1" lang="en-US" sz="1500" u="none" cap="none" strike="noStrike">
                <a:solidFill>
                  <a:srgbClr val="F1EDF6"/>
                </a:solidFill>
                <a:latin typeface="Poppins"/>
                <a:ea typeface="Poppins"/>
                <a:cs typeface="Poppins"/>
                <a:sym typeface="Poppins"/>
              </a:rPr>
              <a:t>“Build a playbook to ease the growing friction between @[name] and @[name], using both PI profiles, plus management strategies to help.”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6"/>
          <p:cNvSpPr/>
          <p:nvPr/>
        </p:nvSpPr>
        <p:spPr>
          <a:xfrm>
            <a:off x="7498080" y="2514600"/>
            <a:ext cx="4023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Watch for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6"/>
          <p:cNvSpPr/>
          <p:nvPr/>
        </p:nvSpPr>
        <p:spPr>
          <a:xfrm>
            <a:off x="7498080" y="297180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6"/>
          <p:cNvSpPr/>
          <p:nvPr/>
        </p:nvSpPr>
        <p:spPr>
          <a:xfrm>
            <a:off x="7498080" y="297180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6"/>
          <p:cNvSpPr/>
          <p:nvPr/>
        </p:nvSpPr>
        <p:spPr>
          <a:xfrm>
            <a:off x="7882128" y="292608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Where the two naturally clash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6"/>
          <p:cNvSpPr/>
          <p:nvPr/>
        </p:nvSpPr>
        <p:spPr>
          <a:xfrm>
            <a:off x="7498080" y="374904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6"/>
          <p:cNvSpPr/>
          <p:nvPr/>
        </p:nvSpPr>
        <p:spPr>
          <a:xfrm>
            <a:off x="7498080" y="37490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6"/>
          <p:cNvSpPr/>
          <p:nvPr/>
        </p:nvSpPr>
        <p:spPr>
          <a:xfrm>
            <a:off x="7882128" y="370332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Concrete steps, not a diagnosis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6"/>
          <p:cNvSpPr/>
          <p:nvPr/>
        </p:nvSpPr>
        <p:spPr>
          <a:xfrm>
            <a:off x="7498080" y="4526280"/>
            <a:ext cx="292608" cy="292608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6"/>
          <p:cNvSpPr/>
          <p:nvPr/>
        </p:nvSpPr>
        <p:spPr>
          <a:xfrm>
            <a:off x="7498080" y="452628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6"/>
          <p:cNvSpPr/>
          <p:nvPr/>
        </p:nvSpPr>
        <p:spPr>
          <a:xfrm>
            <a:off x="7882128" y="448056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250"/>
              <a:buFont typeface="Poppins"/>
              <a:buNone/>
            </a:pPr>
            <a:r>
              <a:rPr b="0" i="0" lang="en-US" sz="12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Bonus: paste a meeting transcript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269" name="Google Shape;269;p16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7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GETTING STARTED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7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400"/>
              <a:buFont typeface="Poppins"/>
              <a:buNone/>
            </a:pPr>
            <a:r>
              <a:rPr b="1" i="0" lang="en-US" sz="3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You already have it.</a:t>
            </a:r>
            <a:endParaRPr b="0" i="0" sz="3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7"/>
          <p:cNvSpPr/>
          <p:nvPr/>
        </p:nvSpPr>
        <p:spPr>
          <a:xfrm>
            <a:off x="640080" y="2585189"/>
            <a:ext cx="2587752" cy="2011680"/>
          </a:xfrm>
          <a:prstGeom prst="roundRect">
            <a:avLst>
              <a:gd fmla="val 4091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7"/>
          <p:cNvSpPr/>
          <p:nvPr/>
        </p:nvSpPr>
        <p:spPr>
          <a:xfrm>
            <a:off x="914400" y="2859509"/>
            <a:ext cx="502920" cy="502920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7"/>
          <p:cNvSpPr/>
          <p:nvPr/>
        </p:nvSpPr>
        <p:spPr>
          <a:xfrm>
            <a:off x="914400" y="2859509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7"/>
          <p:cNvSpPr/>
          <p:nvPr/>
        </p:nvSpPr>
        <p:spPr>
          <a:xfrm>
            <a:off x="896112" y="3545309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Open Obi in PI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7"/>
          <p:cNvSpPr/>
          <p:nvPr/>
        </p:nvSpPr>
        <p:spPr>
          <a:xfrm>
            <a:off x="3410712" y="2585189"/>
            <a:ext cx="2587752" cy="2011680"/>
          </a:xfrm>
          <a:prstGeom prst="roundRect">
            <a:avLst>
              <a:gd fmla="val 4091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7"/>
          <p:cNvSpPr/>
          <p:nvPr/>
        </p:nvSpPr>
        <p:spPr>
          <a:xfrm>
            <a:off x="3685032" y="2859509"/>
            <a:ext cx="502920" cy="502920"/>
          </a:xfrm>
          <a:prstGeom prst="ellipse">
            <a:avLst/>
          </a:prstGeom>
          <a:solidFill>
            <a:srgbClr val="52007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7"/>
          <p:cNvSpPr/>
          <p:nvPr/>
        </p:nvSpPr>
        <p:spPr>
          <a:xfrm>
            <a:off x="3685032" y="2859509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7"/>
          <p:cNvSpPr/>
          <p:nvPr/>
        </p:nvSpPr>
        <p:spPr>
          <a:xfrm>
            <a:off x="3666744" y="3545309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Set your org context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7"/>
          <p:cNvSpPr/>
          <p:nvPr/>
        </p:nvSpPr>
        <p:spPr>
          <a:xfrm>
            <a:off x="6181344" y="2585189"/>
            <a:ext cx="2587752" cy="2011680"/>
          </a:xfrm>
          <a:prstGeom prst="roundRect">
            <a:avLst>
              <a:gd fmla="val 4091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7"/>
          <p:cNvSpPr/>
          <p:nvPr/>
        </p:nvSpPr>
        <p:spPr>
          <a:xfrm>
            <a:off x="6455664" y="2859509"/>
            <a:ext cx="502920" cy="502920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7"/>
          <p:cNvSpPr/>
          <p:nvPr/>
        </p:nvSpPr>
        <p:spPr>
          <a:xfrm>
            <a:off x="6455664" y="2859509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7"/>
          <p:cNvSpPr/>
          <p:nvPr/>
        </p:nvSpPr>
        <p:spPr>
          <a:xfrm>
            <a:off x="6437376" y="3545309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lang="en-US" sz="1500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Pick the response style</a:t>
            </a:r>
            <a:endParaRPr b="1" sz="1500">
              <a:solidFill>
                <a:srgbClr val="2A003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t/>
            </a:r>
            <a:endParaRPr b="1" sz="1500">
              <a:solidFill>
                <a:srgbClr val="2A00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9" name="Google Shape;289;p17"/>
          <p:cNvSpPr/>
          <p:nvPr/>
        </p:nvSpPr>
        <p:spPr>
          <a:xfrm>
            <a:off x="8951976" y="2585189"/>
            <a:ext cx="2587752" cy="2011680"/>
          </a:xfrm>
          <a:prstGeom prst="roundRect">
            <a:avLst>
              <a:gd fmla="val 4091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7"/>
          <p:cNvSpPr/>
          <p:nvPr/>
        </p:nvSpPr>
        <p:spPr>
          <a:xfrm>
            <a:off x="9226296" y="2859509"/>
            <a:ext cx="502920" cy="502920"/>
          </a:xfrm>
          <a:prstGeom prst="ellipse">
            <a:avLst/>
          </a:prstGeom>
          <a:solidFill>
            <a:srgbClr val="2A00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7"/>
          <p:cNvSpPr/>
          <p:nvPr/>
        </p:nvSpPr>
        <p:spPr>
          <a:xfrm>
            <a:off x="9226296" y="2859509"/>
            <a:ext cx="502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7"/>
          <p:cNvSpPr/>
          <p:nvPr/>
        </p:nvSpPr>
        <p:spPr>
          <a:xfrm>
            <a:off x="9208008" y="3545309"/>
            <a:ext cx="22402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Bring a real moment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294" name="Google Shape;294;p17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50b81a175_0_82"/>
          <p:cNvSpPr/>
          <p:nvPr/>
        </p:nvSpPr>
        <p:spPr>
          <a:xfrm>
            <a:off x="640080" y="68580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GETTING STARTED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3f50b81a175_0_82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400"/>
              <a:buFont typeface="Poppins"/>
              <a:buNone/>
            </a:pPr>
            <a:r>
              <a:rPr b="1" i="0" lang="en-US" sz="3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Open Obi in PI</a:t>
            </a:r>
            <a:endParaRPr b="1" i="0" sz="3400" u="none" cap="none" strike="noStrike">
              <a:solidFill>
                <a:srgbClr val="2A00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2" name="Google Shape;302;g3f50b81a175_0_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303" name="Google Shape;303;g3f50b81a175_0_82"/>
          <p:cNvPicPr preferRelativeResize="0"/>
          <p:nvPr/>
        </p:nvPicPr>
        <p:blipFill rotWithShape="1">
          <a:blip r:embed="rId4">
            <a:alphaModFix/>
          </a:blip>
          <a:srcRect b="0" l="40554" r="0" t="3354"/>
          <a:stretch/>
        </p:blipFill>
        <p:spPr>
          <a:xfrm>
            <a:off x="10368934" y="6199632"/>
            <a:ext cx="1450092" cy="5391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304" name="Google Shape;304;g3f50b81a175_0_82"/>
          <p:cNvPicPr preferRelativeResize="0"/>
          <p:nvPr/>
        </p:nvPicPr>
        <p:blipFill rotWithShape="1">
          <a:blip r:embed="rId4">
            <a:alphaModFix/>
          </a:blip>
          <a:srcRect b="0" l="40554" r="0" t="3354"/>
          <a:stretch/>
        </p:blipFill>
        <p:spPr>
          <a:xfrm>
            <a:off x="10368934" y="6199632"/>
            <a:ext cx="1450092" cy="53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3f50b81a175_0_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3552" y="1952570"/>
            <a:ext cx="10716801" cy="798537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3f50b81a175_0_82"/>
          <p:cNvSpPr/>
          <p:nvPr/>
        </p:nvSpPr>
        <p:spPr>
          <a:xfrm>
            <a:off x="8103030" y="2033858"/>
            <a:ext cx="1376400" cy="487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g3f50b81a175_0_8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2338" y="2885745"/>
            <a:ext cx="9056786" cy="2777414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50b81a175_0_57"/>
          <p:cNvSpPr/>
          <p:nvPr/>
        </p:nvSpPr>
        <p:spPr>
          <a:xfrm>
            <a:off x="640080" y="68580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GETTING STARTED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3f50b81a175_0_57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400"/>
              <a:buFont typeface="Poppins"/>
              <a:buNone/>
            </a:pPr>
            <a:r>
              <a:rPr b="1" i="0" lang="en-US" sz="3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Set your org context</a:t>
            </a:r>
            <a:endParaRPr b="1" i="0" sz="3400" u="none" cap="none" strike="noStrike">
              <a:solidFill>
                <a:srgbClr val="2A00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15" name="Google Shape;315;g3f50b81a175_0_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316" name="Google Shape;316;g3f50b81a175_0_57"/>
          <p:cNvPicPr preferRelativeResize="0"/>
          <p:nvPr/>
        </p:nvPicPr>
        <p:blipFill rotWithShape="1">
          <a:blip r:embed="rId4">
            <a:alphaModFix/>
          </a:blip>
          <a:srcRect b="0" l="40554" r="0" t="3354"/>
          <a:stretch/>
        </p:blipFill>
        <p:spPr>
          <a:xfrm>
            <a:off x="10368934" y="6199632"/>
            <a:ext cx="1450092" cy="53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f50b81a175_0_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80287" y="1965960"/>
            <a:ext cx="5299820" cy="4587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50b81a175_0_32"/>
          <p:cNvSpPr/>
          <p:nvPr/>
        </p:nvSpPr>
        <p:spPr>
          <a:xfrm>
            <a:off x="640080" y="68580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GETTING STARTED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g3f50b81a175_0_32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400"/>
              <a:buFont typeface="Poppins"/>
              <a:buNone/>
            </a:pPr>
            <a:r>
              <a:rPr b="1" lang="en-US" sz="3400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Pick the response style</a:t>
            </a:r>
            <a:endParaRPr b="1" sz="3400">
              <a:solidFill>
                <a:srgbClr val="2A00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25" name="Google Shape;325;g3f50b81a175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326" name="Google Shape;326;g3f50b81a175_0_32"/>
          <p:cNvPicPr preferRelativeResize="0"/>
          <p:nvPr/>
        </p:nvPicPr>
        <p:blipFill rotWithShape="1">
          <a:blip r:embed="rId4">
            <a:alphaModFix/>
          </a:blip>
          <a:srcRect b="0" l="40554" r="0" t="3354"/>
          <a:stretch/>
        </p:blipFill>
        <p:spPr>
          <a:xfrm>
            <a:off x="10368934" y="6199632"/>
            <a:ext cx="1450092" cy="53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3f50b81a175_0_32"/>
          <p:cNvPicPr preferRelativeResize="0"/>
          <p:nvPr/>
        </p:nvPicPr>
        <p:blipFill rotWithShape="1">
          <a:blip r:embed="rId5">
            <a:alphaModFix/>
          </a:blip>
          <a:srcRect b="0" l="0" r="0" t="11229"/>
          <a:stretch/>
        </p:blipFill>
        <p:spPr>
          <a:xfrm>
            <a:off x="3090112" y="1965950"/>
            <a:ext cx="6011777" cy="377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50b81a175_0_114"/>
          <p:cNvSpPr/>
          <p:nvPr/>
        </p:nvSpPr>
        <p:spPr>
          <a:xfrm>
            <a:off x="640080" y="68580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GETTING STARTED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3f50b81a175_0_114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400"/>
              <a:buFont typeface="Poppins"/>
              <a:buNone/>
            </a:pPr>
            <a:r>
              <a:rPr b="1" i="0" lang="en-US" sz="3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Bring a real moment</a:t>
            </a:r>
            <a:endParaRPr b="1" i="0" sz="3400" u="none" cap="none" strike="noStrike">
              <a:solidFill>
                <a:srgbClr val="2A00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5" name="Google Shape;335;g3f50b81a175_0_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336" name="Google Shape;336;g3f50b81a175_0_114"/>
          <p:cNvPicPr preferRelativeResize="0"/>
          <p:nvPr/>
        </p:nvPicPr>
        <p:blipFill rotWithShape="1">
          <a:blip r:embed="rId4">
            <a:alphaModFix/>
          </a:blip>
          <a:srcRect b="0" l="40554" r="0" t="3354"/>
          <a:stretch/>
        </p:blipFill>
        <p:spPr>
          <a:xfrm>
            <a:off x="10368934" y="6199632"/>
            <a:ext cx="1450092" cy="53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g3f50b81a175_0_1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57700" y="1820677"/>
            <a:ext cx="6683676" cy="120657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g3f50b81a175_0_114"/>
          <p:cNvSpPr/>
          <p:nvPr/>
        </p:nvSpPr>
        <p:spPr>
          <a:xfrm>
            <a:off x="10981849" y="1832581"/>
            <a:ext cx="4023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400"/>
              <a:buFont typeface="Poppins"/>
              <a:buNone/>
            </a:pPr>
            <a:r>
              <a:rPr b="1" lang="en-US">
                <a:solidFill>
                  <a:srgbClr val="2A1B38"/>
                </a:solidFill>
                <a:latin typeface="Poppins"/>
                <a:ea typeface="Poppins"/>
                <a:cs typeface="Poppins"/>
                <a:sym typeface="Poppins"/>
              </a:rPr>
              <a:t>:You</a:t>
            </a:r>
            <a:endParaRPr sz="1400">
              <a:solidFill>
                <a:srgbClr val="2A1B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3f50b81a175_0_114"/>
          <p:cNvSpPr/>
          <p:nvPr/>
        </p:nvSpPr>
        <p:spPr>
          <a:xfrm>
            <a:off x="640074" y="3132019"/>
            <a:ext cx="4023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400"/>
              <a:buFont typeface="Poppins"/>
              <a:buNone/>
            </a:pPr>
            <a:r>
              <a:rPr b="1" lang="en-US">
                <a:solidFill>
                  <a:srgbClr val="2A1B38"/>
                </a:solidFill>
                <a:latin typeface="Poppins"/>
                <a:ea typeface="Poppins"/>
                <a:cs typeface="Poppins"/>
                <a:sym typeface="Poppins"/>
              </a:rPr>
              <a:t>Obi:</a:t>
            </a:r>
            <a:endParaRPr sz="1400">
              <a:solidFill>
                <a:srgbClr val="2A1B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g3f50b81a175_0_114"/>
          <p:cNvPicPr preferRelativeResize="0"/>
          <p:nvPr/>
        </p:nvPicPr>
        <p:blipFill rotWithShape="1">
          <a:blip r:embed="rId6">
            <a:alphaModFix/>
          </a:blip>
          <a:srcRect b="-1813" l="-1813" r="-1803" t="-1803"/>
          <a:stretch/>
        </p:blipFill>
        <p:spPr>
          <a:xfrm>
            <a:off x="1287090" y="3103456"/>
            <a:ext cx="6039000" cy="30555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8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GET SHARPER ANSWERS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8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300"/>
              <a:buFont typeface="Poppins"/>
              <a:buNone/>
            </a:pPr>
            <a:r>
              <a:rPr b="1" i="0" lang="en-US" sz="33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Five ways to prompt better.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8"/>
          <p:cNvSpPr/>
          <p:nvPr/>
        </p:nvSpPr>
        <p:spPr>
          <a:xfrm>
            <a:off x="640080" y="2208414"/>
            <a:ext cx="457200" cy="457200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8"/>
          <p:cNvSpPr/>
          <p:nvPr/>
        </p:nvSpPr>
        <p:spPr>
          <a:xfrm>
            <a:off x="640080" y="2208414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8"/>
          <p:cNvSpPr/>
          <p:nvPr/>
        </p:nvSpPr>
        <p:spPr>
          <a:xfrm>
            <a:off x="1325880" y="2162694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Name the people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8"/>
          <p:cNvSpPr/>
          <p:nvPr/>
        </p:nvSpPr>
        <p:spPr>
          <a:xfrm>
            <a:off x="640080" y="2866782"/>
            <a:ext cx="457200" cy="457200"/>
          </a:xfrm>
          <a:prstGeom prst="ellipse">
            <a:avLst/>
          </a:prstGeom>
          <a:solidFill>
            <a:srgbClr val="52007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8"/>
          <p:cNvSpPr/>
          <p:nvPr/>
        </p:nvSpPr>
        <p:spPr>
          <a:xfrm>
            <a:off x="640080" y="2866782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8"/>
          <p:cNvSpPr/>
          <p:nvPr/>
        </p:nvSpPr>
        <p:spPr>
          <a:xfrm>
            <a:off x="1325880" y="2821062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Give it context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8"/>
          <p:cNvSpPr/>
          <p:nvPr/>
        </p:nvSpPr>
        <p:spPr>
          <a:xfrm>
            <a:off x="640080" y="3525150"/>
            <a:ext cx="457200" cy="457200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8"/>
          <p:cNvSpPr/>
          <p:nvPr/>
        </p:nvSpPr>
        <p:spPr>
          <a:xfrm>
            <a:off x="640080" y="352515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8"/>
          <p:cNvSpPr/>
          <p:nvPr/>
        </p:nvSpPr>
        <p:spPr>
          <a:xfrm>
            <a:off x="1325880" y="3479430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Specify the format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8"/>
          <p:cNvSpPr/>
          <p:nvPr/>
        </p:nvSpPr>
        <p:spPr>
          <a:xfrm>
            <a:off x="640080" y="4183518"/>
            <a:ext cx="457200" cy="457200"/>
          </a:xfrm>
          <a:prstGeom prst="ellipse">
            <a:avLst/>
          </a:prstGeom>
          <a:solidFill>
            <a:srgbClr val="2A00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8"/>
          <p:cNvSpPr/>
          <p:nvPr/>
        </p:nvSpPr>
        <p:spPr>
          <a:xfrm>
            <a:off x="640080" y="4183518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8"/>
          <p:cNvSpPr/>
          <p:nvPr/>
        </p:nvSpPr>
        <p:spPr>
          <a:xfrm>
            <a:off x="1325880" y="4137798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Push for the tone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8"/>
          <p:cNvSpPr/>
          <p:nvPr/>
        </p:nvSpPr>
        <p:spPr>
          <a:xfrm>
            <a:off x="640080" y="4841886"/>
            <a:ext cx="457200" cy="457200"/>
          </a:xfrm>
          <a:prstGeom prst="ellipse">
            <a:avLst/>
          </a:prstGeom>
          <a:solidFill>
            <a:srgbClr val="8A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8"/>
          <p:cNvSpPr/>
          <p:nvPr/>
        </p:nvSpPr>
        <p:spPr>
          <a:xfrm>
            <a:off x="640080" y="4841886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8"/>
          <p:cNvSpPr/>
          <p:nvPr/>
        </p:nvSpPr>
        <p:spPr>
          <a:xfrm>
            <a:off x="1325880" y="4796166"/>
            <a:ext cx="105156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When unsure, ask Obi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364" name="Google Shape;364;p18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226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1"/>
          <p:cNvSpPr/>
          <p:nvPr/>
        </p:nvSpPr>
        <p:spPr>
          <a:xfrm rot="900000">
            <a:off x="10378440" y="457200"/>
            <a:ext cx="1737360" cy="1737360"/>
          </a:xfrm>
          <a:prstGeom prst="triangle">
            <a:avLst>
              <a:gd fmla="val 50000" name="adj"/>
            </a:avLst>
          </a:prstGeom>
          <a:solidFill>
            <a:srgbClr val="F06324">
              <a:alpha val="18039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21"/>
          <p:cNvSpPr/>
          <p:nvPr/>
        </p:nvSpPr>
        <p:spPr>
          <a:xfrm>
            <a:off x="640080" y="77724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YOUR MOVE THIS WEEK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21"/>
          <p:cNvSpPr/>
          <p:nvPr/>
        </p:nvSpPr>
        <p:spPr>
          <a:xfrm>
            <a:off x="640073" y="1188725"/>
            <a:ext cx="12596700" cy="16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oppins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 have a conversation</a:t>
            </a: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that counts.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21"/>
          <p:cNvSpPr/>
          <p:nvPr/>
        </p:nvSpPr>
        <p:spPr>
          <a:xfrm>
            <a:off x="640080" y="2926079"/>
            <a:ext cx="10881360" cy="822960"/>
          </a:xfrm>
          <a:prstGeom prst="roundRect">
            <a:avLst>
              <a:gd fmla="val 10000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1"/>
          <p:cNvSpPr/>
          <p:nvPr/>
        </p:nvSpPr>
        <p:spPr>
          <a:xfrm>
            <a:off x="932688" y="2926079"/>
            <a:ext cx="3017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Open Obi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1"/>
          <p:cNvSpPr/>
          <p:nvPr/>
        </p:nvSpPr>
        <p:spPr>
          <a:xfrm>
            <a:off x="3840480" y="2926079"/>
            <a:ext cx="74066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2E4"/>
              </a:buClr>
              <a:buSzPts val="1300"/>
              <a:buFont typeface="Poppins"/>
              <a:buNone/>
            </a:pPr>
            <a:r>
              <a:rPr b="0" i="0" lang="en-US" sz="1300" u="none" cap="none" strike="noStrike">
                <a:solidFill>
                  <a:srgbClr val="D9D2E4"/>
                </a:solidFill>
                <a:latin typeface="Poppins"/>
                <a:ea typeface="Poppins"/>
                <a:cs typeface="Poppins"/>
                <a:sym typeface="Poppins"/>
              </a:rPr>
              <a:t>Bring it one real moment before Friday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21"/>
          <p:cNvSpPr/>
          <p:nvPr/>
        </p:nvSpPr>
        <p:spPr>
          <a:xfrm>
            <a:off x="640080" y="3840479"/>
            <a:ext cx="10881360" cy="822960"/>
          </a:xfrm>
          <a:prstGeom prst="roundRect">
            <a:avLst>
              <a:gd fmla="val 10000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1"/>
          <p:cNvSpPr/>
          <p:nvPr/>
        </p:nvSpPr>
        <p:spPr>
          <a:xfrm>
            <a:off x="932688" y="3840479"/>
            <a:ext cx="3017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500"/>
              <a:buFont typeface="Poppins"/>
              <a:buNone/>
            </a:pPr>
            <a:r>
              <a:rPr b="1" lang="en-US" sz="1500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Try a prompt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1"/>
          <p:cNvSpPr/>
          <p:nvPr/>
        </p:nvSpPr>
        <p:spPr>
          <a:xfrm>
            <a:off x="3840480" y="3840479"/>
            <a:ext cx="74066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2E4"/>
              </a:buClr>
              <a:buSzPts val="1300"/>
              <a:buFont typeface="Poppins"/>
              <a:buNone/>
            </a:pPr>
            <a:r>
              <a:rPr lang="en-US" sz="1300">
                <a:solidFill>
                  <a:srgbClr val="D9D2E4"/>
                </a:solidFill>
                <a:latin typeface="Poppins"/>
                <a:ea typeface="Poppins"/>
                <a:cs typeface="Poppins"/>
                <a:sym typeface="Poppins"/>
              </a:rPr>
              <a:t>Try any of the quick prompts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1"/>
          <p:cNvSpPr/>
          <p:nvPr/>
        </p:nvSpPr>
        <p:spPr>
          <a:xfrm>
            <a:off x="640080" y="4754879"/>
            <a:ext cx="10881360" cy="822960"/>
          </a:xfrm>
          <a:prstGeom prst="roundRect">
            <a:avLst>
              <a:gd fmla="val 10000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1"/>
          <p:cNvSpPr/>
          <p:nvPr/>
        </p:nvSpPr>
        <p:spPr>
          <a:xfrm>
            <a:off x="932688" y="4754879"/>
            <a:ext cx="30175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500"/>
              <a:buFont typeface="Poppins"/>
              <a:buNone/>
            </a:pPr>
            <a:r>
              <a:rPr b="1" lang="en-US" sz="1500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Ask Us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21"/>
          <p:cNvSpPr/>
          <p:nvPr/>
        </p:nvSpPr>
        <p:spPr>
          <a:xfrm>
            <a:off x="3840480" y="4754879"/>
            <a:ext cx="74066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D2E4"/>
              </a:buClr>
              <a:buSzPts val="1300"/>
              <a:buFont typeface="Poppins"/>
              <a:buNone/>
            </a:pPr>
            <a:r>
              <a:rPr b="0" i="0" lang="en-US" sz="1300" u="none" cap="none" strike="noStrike">
                <a:solidFill>
                  <a:srgbClr val="D9D2E4"/>
                </a:solidFill>
                <a:latin typeface="Poppins"/>
                <a:ea typeface="Poppins"/>
                <a:cs typeface="Poppins"/>
                <a:sym typeface="Poppins"/>
              </a:rPr>
              <a:t>We'll help you</a:t>
            </a:r>
            <a:r>
              <a:rPr lang="en-US" sz="1300">
                <a:solidFill>
                  <a:srgbClr val="D9D2E4"/>
                </a:solidFill>
                <a:latin typeface="Poppins"/>
                <a:ea typeface="Poppins"/>
                <a:cs typeface="Poppins"/>
                <a:sym typeface="Poppins"/>
              </a:rPr>
              <a:t> process any situation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B0C6"/>
              </a:buClr>
              <a:buSzPts val="1200"/>
              <a:buFont typeface="Poppins"/>
              <a:buNone/>
            </a:pPr>
            <a:r>
              <a:rPr b="0" i="0" lang="en-US" sz="1200" u="none" cap="none" strike="noStrike">
                <a:solidFill>
                  <a:srgbClr val="B9B0C6"/>
                </a:solidFill>
                <a:latin typeface="Poppins"/>
                <a:ea typeface="Poppins"/>
                <a:cs typeface="Poppins"/>
                <a:sym typeface="Poppins"/>
              </a:rPr>
              <a:t>Questions? Lever Talent is your partner for all things talent strategy, including AI-Fluency in the workforce.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ue and white logo&#10;&#10;Description automatically generated" id="383" name="Google Shape;38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12074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 and red heart&#10;&#10;Description automatically generated" id="384" name="Google Shape;38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93926" y="6227910"/>
            <a:ext cx="1573589" cy="529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THE MOMENTS THAT MATTER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5"/>
          <p:cNvSpPr/>
          <p:nvPr/>
        </p:nvSpPr>
        <p:spPr>
          <a:xfrm>
            <a:off x="640080" y="1051560"/>
            <a:ext cx="10881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100"/>
              <a:buFont typeface="Poppins"/>
              <a:buNone/>
            </a:pPr>
            <a:r>
              <a:rPr b="1" i="0" lang="en-US" sz="31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Managers and employees care.</a:t>
            </a:r>
            <a:endParaRPr b="1" i="0" sz="3100" u="none" cap="none" strike="noStrike">
              <a:solidFill>
                <a:srgbClr val="2A003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100"/>
              <a:buFont typeface="Poppins"/>
              <a:buNone/>
            </a:pPr>
            <a:r>
              <a:rPr b="1" i="0" lang="en-US" sz="31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They just don't always have the words.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640080" y="2461660"/>
            <a:ext cx="3447288" cy="2468880"/>
          </a:xfrm>
          <a:prstGeom prst="roundRect">
            <a:avLst>
              <a:gd fmla="val 3333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5"/>
          <p:cNvSpPr/>
          <p:nvPr/>
        </p:nvSpPr>
        <p:spPr>
          <a:xfrm>
            <a:off x="857575" y="3193175"/>
            <a:ext cx="30057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Feedback gets softened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4297680" y="2461660"/>
            <a:ext cx="3447288" cy="2468880"/>
          </a:xfrm>
          <a:prstGeom prst="roundRect">
            <a:avLst>
              <a:gd fmla="val 3333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5"/>
          <p:cNvSpPr/>
          <p:nvPr/>
        </p:nvSpPr>
        <p:spPr>
          <a:xfrm>
            <a:off x="4581183" y="3193150"/>
            <a:ext cx="28803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Conversations get delayed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5"/>
          <p:cNvSpPr/>
          <p:nvPr/>
        </p:nvSpPr>
        <p:spPr>
          <a:xfrm>
            <a:off x="7955280" y="2461660"/>
            <a:ext cx="3447288" cy="2468880"/>
          </a:xfrm>
          <a:prstGeom prst="roundRect">
            <a:avLst>
              <a:gd fmla="val 3333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8238783" y="3193175"/>
            <a:ext cx="28803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Tension increases exponentially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640080" y="5123044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400"/>
              <a:buFont typeface="Poppins"/>
              <a:buNone/>
            </a:pPr>
            <a:r>
              <a:rPr b="0" i="1" lang="en-US" sz="14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These are the moments that quietly drive turnover and performance dips.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34" name="Google Shape;34;p5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226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WHY IT MATTERS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6"/>
          <p:cNvSpPr/>
          <p:nvPr/>
        </p:nvSpPr>
        <p:spPr>
          <a:xfrm>
            <a:off x="640080" y="1051560"/>
            <a:ext cx="1088136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Poppins"/>
              <a:buNone/>
            </a:pPr>
            <a:r>
              <a:rPr b="1" i="0" lang="en-US" sz="3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Equipped managers are the retention lever</a:t>
            </a:r>
            <a:endParaRPr b="1" i="0" sz="3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A blue and white logo&#10;&#10;Description automatically generated" id="42" name="Google Shape;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12074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 and red heart&#10;&#10;Description automatically generated" id="43" name="Google Shape;4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93926" y="6227910"/>
            <a:ext cx="1573589" cy="529219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/>
          <p:nvPr/>
        </p:nvSpPr>
        <p:spPr>
          <a:xfrm>
            <a:off x="3078740" y="1926559"/>
            <a:ext cx="5943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oppins"/>
              <a:buNone/>
            </a:pPr>
            <a:r>
              <a:rPr b="0" i="0" lang="en-US" sz="13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Employees thinking about quitting in the next 12 months</a:t>
            </a:r>
            <a:endParaRPr b="0" i="0" sz="13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3078740" y="2338039"/>
            <a:ext cx="2834700" cy="2240400"/>
          </a:xfrm>
          <a:prstGeom prst="roundRect">
            <a:avLst>
              <a:gd fmla="val 3265" name="adj"/>
            </a:avLst>
          </a:prstGeom>
          <a:solidFill>
            <a:srgbClr val="F06324">
              <a:alpha val="705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3078740" y="2566639"/>
            <a:ext cx="28347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6000"/>
              <a:buFont typeface="Poppins"/>
              <a:buNone/>
            </a:pPr>
            <a:r>
              <a:rPr b="1" i="0" lang="en-US" sz="60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63%</a:t>
            </a:r>
            <a:endParaRPr b="0" i="0" sz="6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" name="Google Shape;47;p6"/>
          <p:cNvSpPr/>
          <p:nvPr/>
        </p:nvSpPr>
        <p:spPr>
          <a:xfrm>
            <a:off x="3078740" y="3755359"/>
            <a:ext cx="2834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with a bad manager</a:t>
            </a:r>
            <a:endParaRPr b="0" i="0" sz="1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" name="Google Shape;48;p6"/>
          <p:cNvSpPr/>
          <p:nvPr/>
        </p:nvSpPr>
        <p:spPr>
          <a:xfrm>
            <a:off x="5913380" y="3206719"/>
            <a:ext cx="502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A8A8A"/>
              </a:buClr>
              <a:buSzPts val="1600"/>
              <a:buFont typeface="Poppins"/>
              <a:buNone/>
            </a:pPr>
            <a:r>
              <a:rPr b="0" i="1" lang="en-US" sz="16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vs</a:t>
            </a:r>
            <a:endParaRPr b="0" i="0" sz="16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6416300" y="2338039"/>
            <a:ext cx="2834700" cy="2240400"/>
          </a:xfrm>
          <a:prstGeom prst="roundRect">
            <a:avLst>
              <a:gd fmla="val 3265" name="adj"/>
            </a:avLst>
          </a:prstGeom>
          <a:solidFill>
            <a:srgbClr val="00C4C4">
              <a:alpha val="705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6416300" y="2566639"/>
            <a:ext cx="28347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A7A"/>
              </a:buClr>
              <a:buSzPts val="6000"/>
              <a:buFont typeface="Poppins"/>
              <a:buNone/>
            </a:pPr>
            <a:r>
              <a:rPr b="1" i="0" lang="en-US" sz="6000" u="none" cap="none" strike="noStrike">
                <a:solidFill>
                  <a:srgbClr val="007A7A"/>
                </a:solidFill>
                <a:latin typeface="Poppins"/>
                <a:ea typeface="Poppins"/>
                <a:cs typeface="Poppins"/>
                <a:sym typeface="Poppins"/>
              </a:rPr>
              <a:t>27%</a:t>
            </a:r>
            <a:endParaRPr b="0" i="0" sz="60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6416300" y="3755359"/>
            <a:ext cx="2834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with a good manager</a:t>
            </a:r>
            <a:endParaRPr b="0" i="0" sz="14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3078665" y="4669774"/>
            <a:ext cx="61722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Manager quality cuts quit-intent by</a:t>
            </a:r>
            <a:r>
              <a:rPr b="1" i="0" lang="en-US" sz="15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i="0" lang="en-US" sz="15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more than half.</a:t>
            </a:r>
            <a:endParaRPr b="0" i="0" sz="15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3" name="Google Shape;53;p6"/>
          <p:cNvSpPr/>
          <p:nvPr/>
        </p:nvSpPr>
        <p:spPr>
          <a:xfrm>
            <a:off x="548640" y="5200412"/>
            <a:ext cx="110643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The Obi connection:  </a:t>
            </a:r>
            <a:r>
              <a:rPr b="0" i="0" lang="en-US" sz="16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PI’s behavioral insights in every manager’s hands — in the moment they manage, not once a year.</a:t>
            </a:r>
            <a:endParaRPr b="0" i="0" sz="16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0b81a175_0_7"/>
          <p:cNvSpPr/>
          <p:nvPr/>
        </p:nvSpPr>
        <p:spPr>
          <a:xfrm>
            <a:off x="640080" y="68580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MEET OBI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g3f50b81a175_0_7"/>
          <p:cNvSpPr/>
          <p:nvPr/>
        </p:nvSpPr>
        <p:spPr>
          <a:xfrm>
            <a:off x="640080" y="1051560"/>
            <a:ext cx="10881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200"/>
              <a:buFont typeface="Poppins"/>
              <a:buNone/>
            </a:pPr>
            <a:r>
              <a:rPr b="1" i="0" lang="en-US" sz="32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Your team's strategic talent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200"/>
              <a:buFont typeface="Poppins"/>
              <a:buNone/>
            </a:pPr>
            <a:r>
              <a:rPr b="1" i="0" lang="en-US" sz="32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partner, on demand.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g3f50b81a175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62" name="Google Shape;62;g3f50b81a175_0_7"/>
          <p:cNvPicPr preferRelativeResize="0"/>
          <p:nvPr/>
        </p:nvPicPr>
        <p:blipFill rotWithShape="1">
          <a:blip r:embed="rId4">
            <a:alphaModFix/>
          </a:blip>
          <a:srcRect b="0" l="40554" r="0" t="3354"/>
          <a:stretch/>
        </p:blipFill>
        <p:spPr>
          <a:xfrm>
            <a:off x="10368934" y="6199632"/>
            <a:ext cx="1450092" cy="53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g3f50b81a175_0_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3552" y="2190695"/>
            <a:ext cx="10716801" cy="79853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g3f50b81a175_0_7"/>
          <p:cNvSpPr/>
          <p:nvPr/>
        </p:nvSpPr>
        <p:spPr>
          <a:xfrm>
            <a:off x="8103030" y="2271983"/>
            <a:ext cx="1376400" cy="487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g3f50b81a175_0_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2338" y="3123870"/>
            <a:ext cx="9056786" cy="2777414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HOW IT WORKS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8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000"/>
              <a:buFont typeface="Poppins"/>
              <a:buNone/>
            </a:pPr>
            <a:r>
              <a:rPr b="1" i="0" lang="en-US" sz="30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A messy moment to the right words,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000"/>
              <a:buFont typeface="Poppins"/>
              <a:buNone/>
            </a:pPr>
            <a:r>
              <a:rPr b="1" i="0" lang="en-US" sz="30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in about 30 seconds.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8"/>
          <p:cNvSpPr/>
          <p:nvPr/>
        </p:nvSpPr>
        <p:spPr>
          <a:xfrm>
            <a:off x="625197" y="2693595"/>
            <a:ext cx="2587800" cy="2103000"/>
          </a:xfrm>
          <a:prstGeom prst="roundRect">
            <a:avLst>
              <a:gd fmla="val 3913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8"/>
          <p:cNvSpPr/>
          <p:nvPr/>
        </p:nvSpPr>
        <p:spPr>
          <a:xfrm>
            <a:off x="914400" y="2967915"/>
            <a:ext cx="502800" cy="502800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8"/>
          <p:cNvSpPr/>
          <p:nvPr/>
        </p:nvSpPr>
        <p:spPr>
          <a:xfrm>
            <a:off x="914400" y="2967915"/>
            <a:ext cx="5028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8"/>
          <p:cNvSpPr/>
          <p:nvPr/>
        </p:nvSpPr>
        <p:spPr>
          <a:xfrm>
            <a:off x="896112" y="3607995"/>
            <a:ext cx="21945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Describe the moment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8"/>
          <p:cNvSpPr/>
          <p:nvPr/>
        </p:nvSpPr>
        <p:spPr>
          <a:xfrm>
            <a:off x="3097482" y="3470835"/>
            <a:ext cx="365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C2D2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C9C2D2"/>
                </a:solidFill>
                <a:latin typeface="Poppins"/>
                <a:ea typeface="Poppins"/>
                <a:cs typeface="Poppins"/>
                <a:sym typeface="Poppins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8"/>
          <p:cNvSpPr/>
          <p:nvPr/>
        </p:nvSpPr>
        <p:spPr>
          <a:xfrm>
            <a:off x="3410712" y="2693595"/>
            <a:ext cx="2587800" cy="2103000"/>
          </a:xfrm>
          <a:prstGeom prst="roundRect">
            <a:avLst>
              <a:gd fmla="val 3913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8"/>
          <p:cNvSpPr/>
          <p:nvPr/>
        </p:nvSpPr>
        <p:spPr>
          <a:xfrm>
            <a:off x="3685032" y="2967915"/>
            <a:ext cx="502800" cy="502800"/>
          </a:xfrm>
          <a:prstGeom prst="ellipse">
            <a:avLst/>
          </a:prstGeom>
          <a:solidFill>
            <a:srgbClr val="52007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8"/>
          <p:cNvSpPr/>
          <p:nvPr/>
        </p:nvSpPr>
        <p:spPr>
          <a:xfrm>
            <a:off x="3685032" y="2967915"/>
            <a:ext cx="5028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8"/>
          <p:cNvSpPr/>
          <p:nvPr/>
        </p:nvSpPr>
        <p:spPr>
          <a:xfrm>
            <a:off x="3666744" y="3607995"/>
            <a:ext cx="21945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Obi reads your org data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8"/>
          <p:cNvSpPr/>
          <p:nvPr/>
        </p:nvSpPr>
        <p:spPr>
          <a:xfrm>
            <a:off x="5897880" y="3470835"/>
            <a:ext cx="365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C2D2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C9C2D2"/>
                </a:solidFill>
                <a:latin typeface="Poppins"/>
                <a:ea typeface="Poppins"/>
                <a:cs typeface="Poppins"/>
                <a:sym typeface="Poppins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8"/>
          <p:cNvSpPr/>
          <p:nvPr/>
        </p:nvSpPr>
        <p:spPr>
          <a:xfrm>
            <a:off x="6211110" y="2693595"/>
            <a:ext cx="2587800" cy="2103000"/>
          </a:xfrm>
          <a:prstGeom prst="roundRect">
            <a:avLst>
              <a:gd fmla="val 3913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8"/>
          <p:cNvSpPr/>
          <p:nvPr/>
        </p:nvSpPr>
        <p:spPr>
          <a:xfrm>
            <a:off x="6455664" y="2967915"/>
            <a:ext cx="502800" cy="502800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8"/>
          <p:cNvSpPr/>
          <p:nvPr/>
        </p:nvSpPr>
        <p:spPr>
          <a:xfrm>
            <a:off x="6455664" y="2967915"/>
            <a:ext cx="5028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8"/>
          <p:cNvSpPr/>
          <p:nvPr/>
        </p:nvSpPr>
        <p:spPr>
          <a:xfrm>
            <a:off x="6437376" y="3607995"/>
            <a:ext cx="21945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Get a playbook in seconds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8"/>
          <p:cNvSpPr/>
          <p:nvPr/>
        </p:nvSpPr>
        <p:spPr>
          <a:xfrm>
            <a:off x="8668512" y="3470835"/>
            <a:ext cx="365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9C2D2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C9C2D2"/>
                </a:solidFill>
                <a:latin typeface="Poppins"/>
                <a:ea typeface="Poppins"/>
                <a:cs typeface="Poppins"/>
                <a:sym typeface="Poppins"/>
              </a:rPr>
              <a:t>→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8996624" y="2693595"/>
            <a:ext cx="2587800" cy="2103000"/>
          </a:xfrm>
          <a:prstGeom prst="roundRect">
            <a:avLst>
              <a:gd fmla="val 3913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9226296" y="2967915"/>
            <a:ext cx="502800" cy="502800"/>
          </a:xfrm>
          <a:prstGeom prst="ellipse">
            <a:avLst/>
          </a:prstGeom>
          <a:solidFill>
            <a:srgbClr val="2A00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9226296" y="2967915"/>
            <a:ext cx="5028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oppins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8"/>
          <p:cNvSpPr/>
          <p:nvPr/>
        </p:nvSpPr>
        <p:spPr>
          <a:xfrm>
            <a:off x="9208008" y="3607995"/>
            <a:ext cx="21945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Walk in ready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8"/>
          <p:cNvSpPr/>
          <p:nvPr/>
        </p:nvSpPr>
        <p:spPr>
          <a:xfrm>
            <a:off x="640080" y="5116755"/>
            <a:ext cx="108813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350"/>
              <a:buFont typeface="Poppins"/>
              <a:buNone/>
            </a:pPr>
            <a:r>
              <a:rPr b="0" i="1" lang="en-US" sz="13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Reads behavior at the factor level, then advises in plain language.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94" name="Google Shape;94;p8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WHAT MAKES IT DIFFERENT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200"/>
              <a:buFont typeface="Poppins"/>
              <a:buNone/>
            </a:pPr>
            <a:r>
              <a:rPr b="1" i="0" lang="en-US" sz="32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Advice vs. behavioral intelligence.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640080" y="2468880"/>
            <a:ext cx="5349240" cy="3108960"/>
          </a:xfrm>
          <a:prstGeom prst="roundRect">
            <a:avLst>
              <a:gd fmla="val 2647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9"/>
          <p:cNvSpPr/>
          <p:nvPr/>
        </p:nvSpPr>
        <p:spPr>
          <a:xfrm>
            <a:off x="960120" y="2697480"/>
            <a:ext cx="4754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Public AI tools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9"/>
          <p:cNvSpPr/>
          <p:nvPr/>
        </p:nvSpPr>
        <p:spPr>
          <a:xfrm>
            <a:off x="960120" y="3246120"/>
            <a:ext cx="274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9"/>
          <p:cNvSpPr/>
          <p:nvPr/>
        </p:nvSpPr>
        <p:spPr>
          <a:xfrm>
            <a:off x="1280160" y="3246120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350"/>
              <a:buFont typeface="Poppins"/>
              <a:buNone/>
            </a:pPr>
            <a:r>
              <a:rPr b="0" i="0" lang="en-US" sz="13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Generic advice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9"/>
          <p:cNvSpPr/>
          <p:nvPr/>
        </p:nvSpPr>
        <p:spPr>
          <a:xfrm>
            <a:off x="960120" y="3749040"/>
            <a:ext cx="274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9"/>
          <p:cNvSpPr/>
          <p:nvPr/>
        </p:nvSpPr>
        <p:spPr>
          <a:xfrm>
            <a:off x="1280160" y="3749040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350"/>
              <a:buFont typeface="Poppins"/>
              <a:buNone/>
            </a:pPr>
            <a:r>
              <a:rPr b="0" i="0" lang="en-US" sz="13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Doesn't know your people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9"/>
          <p:cNvSpPr/>
          <p:nvPr/>
        </p:nvSpPr>
        <p:spPr>
          <a:xfrm>
            <a:off x="960120" y="4251960"/>
            <a:ext cx="2743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9"/>
          <p:cNvSpPr/>
          <p:nvPr/>
        </p:nvSpPr>
        <p:spPr>
          <a:xfrm>
            <a:off x="1280160" y="4251960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560"/>
              </a:buClr>
              <a:buSzPts val="1350"/>
              <a:buFont typeface="Poppins"/>
              <a:buNone/>
            </a:pPr>
            <a:r>
              <a:rPr b="0" i="0" lang="en-US" sz="1350" u="none" cap="none" strike="noStrike">
                <a:solidFill>
                  <a:srgbClr val="5A5560"/>
                </a:solidFill>
                <a:latin typeface="Poppins"/>
                <a:ea typeface="Poppins"/>
                <a:cs typeface="Poppins"/>
                <a:sym typeface="Poppins"/>
              </a:rPr>
              <a:t>Your inputs can leave your walls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9"/>
          <p:cNvSpPr/>
          <p:nvPr/>
        </p:nvSpPr>
        <p:spPr>
          <a:xfrm>
            <a:off x="6190555" y="2468918"/>
            <a:ext cx="5166300" cy="3108900"/>
          </a:xfrm>
          <a:prstGeom prst="roundRect">
            <a:avLst>
              <a:gd fmla="val 2647" name="adj"/>
            </a:avLst>
          </a:prstGeom>
          <a:solidFill>
            <a:srgbClr val="1C122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9"/>
          <p:cNvSpPr/>
          <p:nvPr/>
        </p:nvSpPr>
        <p:spPr>
          <a:xfrm>
            <a:off x="6675120" y="269748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Obi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6675120" y="3246120"/>
            <a:ext cx="292608" cy="292608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9"/>
          <p:cNvSpPr/>
          <p:nvPr/>
        </p:nvSpPr>
        <p:spPr>
          <a:xfrm>
            <a:off x="6675120" y="3246120"/>
            <a:ext cx="292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9"/>
          <p:cNvSpPr/>
          <p:nvPr/>
        </p:nvSpPr>
        <p:spPr>
          <a:xfrm>
            <a:off x="7059168" y="3200400"/>
            <a:ext cx="42976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7F2"/>
              </a:buClr>
              <a:buSzPts val="1350"/>
              <a:buFont typeface="Poppins"/>
              <a:buNone/>
            </a:pPr>
            <a:r>
              <a:rPr b="0" i="0" lang="en-US" sz="1350" u="none" cap="none" strike="noStrike">
                <a:solidFill>
                  <a:srgbClr val="ECE7F2"/>
                </a:solidFill>
                <a:latin typeface="Poppins"/>
                <a:ea typeface="Poppins"/>
                <a:cs typeface="Poppins"/>
                <a:sym typeface="Poppins"/>
              </a:rPr>
              <a:t>Built on 70 years of PI science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9"/>
          <p:cNvSpPr/>
          <p:nvPr/>
        </p:nvSpPr>
        <p:spPr>
          <a:xfrm>
            <a:off x="6675120" y="3749040"/>
            <a:ext cx="292608" cy="292608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9"/>
          <p:cNvSpPr/>
          <p:nvPr/>
        </p:nvSpPr>
        <p:spPr>
          <a:xfrm>
            <a:off x="6675120" y="374904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7059168" y="3703320"/>
            <a:ext cx="4297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7F2"/>
              </a:buClr>
              <a:buSzPts val="1350"/>
              <a:buFont typeface="Poppins"/>
              <a:buNone/>
            </a:pPr>
            <a:r>
              <a:rPr b="0" i="0" lang="en-US" sz="1350" u="none" cap="none" strike="noStrike">
                <a:solidFill>
                  <a:srgbClr val="ECE7F2"/>
                </a:solidFill>
                <a:latin typeface="Poppins"/>
                <a:ea typeface="Poppins"/>
                <a:cs typeface="Poppins"/>
                <a:sym typeface="Poppins"/>
              </a:rPr>
              <a:t>Knows your real profiles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9"/>
          <p:cNvSpPr/>
          <p:nvPr/>
        </p:nvSpPr>
        <p:spPr>
          <a:xfrm>
            <a:off x="6675120" y="4251960"/>
            <a:ext cx="292608" cy="292608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9"/>
          <p:cNvSpPr/>
          <p:nvPr/>
        </p:nvSpPr>
        <p:spPr>
          <a:xfrm>
            <a:off x="6675120" y="4251960"/>
            <a:ext cx="29260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9"/>
          <p:cNvSpPr/>
          <p:nvPr/>
        </p:nvSpPr>
        <p:spPr>
          <a:xfrm>
            <a:off x="7059168" y="4206240"/>
            <a:ext cx="42976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7F2"/>
              </a:buClr>
              <a:buSzPts val="1350"/>
              <a:buFont typeface="Poppins"/>
              <a:buNone/>
            </a:pPr>
            <a:r>
              <a:rPr b="0" i="0" lang="en-US" sz="1350" u="none" cap="none" strike="noStrike">
                <a:solidFill>
                  <a:srgbClr val="ECE7F2"/>
                </a:solidFill>
                <a:latin typeface="Poppins"/>
                <a:ea typeface="Poppins"/>
                <a:cs typeface="Poppins"/>
                <a:sym typeface="Poppins"/>
              </a:rPr>
              <a:t>Stays inside your PI account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122" name="Google Shape;122;p9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226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BUILT TO BE TRUSTED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0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Poppins"/>
              <a:buNone/>
            </a:pPr>
            <a:r>
              <a:rPr b="1" i="0" lang="en-US" sz="33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Private and secure by design.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0"/>
          <p:cNvSpPr/>
          <p:nvPr/>
        </p:nvSpPr>
        <p:spPr>
          <a:xfrm>
            <a:off x="640080" y="2427446"/>
            <a:ext cx="5166300" cy="1143000"/>
          </a:xfrm>
          <a:prstGeom prst="roundRect">
            <a:avLst>
              <a:gd fmla="val 7200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/>
          <p:nvPr/>
        </p:nvSpPr>
        <p:spPr>
          <a:xfrm>
            <a:off x="932688" y="2720054"/>
            <a:ext cx="548700" cy="548700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0"/>
          <p:cNvSpPr/>
          <p:nvPr/>
        </p:nvSpPr>
        <p:spPr>
          <a:xfrm>
            <a:off x="932688" y="2720054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◉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1645920" y="2427446"/>
            <a:ext cx="4023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Your chats are private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6355080" y="2427446"/>
            <a:ext cx="5166300" cy="1143000"/>
          </a:xfrm>
          <a:prstGeom prst="roundRect">
            <a:avLst>
              <a:gd fmla="val 7200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6647688" y="2720054"/>
            <a:ext cx="548700" cy="548700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6647688" y="2703386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≡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7360920" y="2427446"/>
            <a:ext cx="4023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Respects every PI permission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640080" y="3799046"/>
            <a:ext cx="5166300" cy="1143000"/>
          </a:xfrm>
          <a:prstGeom prst="roundRect">
            <a:avLst>
              <a:gd fmla="val 7200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932688" y="4091654"/>
            <a:ext cx="548700" cy="548700"/>
          </a:xfrm>
          <a:prstGeom prst="ellipse">
            <a:avLst/>
          </a:prstGeom>
          <a:solidFill>
            <a:srgbClr val="52007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>
            <a:off x="932688" y="4091654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↑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>
            <a:off x="1645920" y="3799046"/>
            <a:ext cx="4023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Data never leaves your org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6355080" y="3799046"/>
            <a:ext cx="5166300" cy="1143000"/>
          </a:xfrm>
          <a:prstGeom prst="roundRect">
            <a:avLst>
              <a:gd fmla="val 7200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0"/>
          <p:cNvSpPr/>
          <p:nvPr/>
        </p:nvSpPr>
        <p:spPr>
          <a:xfrm>
            <a:off x="6647688" y="4091654"/>
            <a:ext cx="548700" cy="548700"/>
          </a:xfrm>
          <a:prstGeom prst="ellipse">
            <a:avLst/>
          </a:prstGeom>
          <a:solidFill>
            <a:srgbClr val="8A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/>
          <p:nvPr/>
        </p:nvSpPr>
        <p:spPr>
          <a:xfrm>
            <a:off x="6647688" y="4091654"/>
            <a:ext cx="5487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✓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0"/>
          <p:cNvSpPr/>
          <p:nvPr/>
        </p:nvSpPr>
        <p:spPr>
          <a:xfrm>
            <a:off x="7360920" y="3799046"/>
            <a:ext cx="4023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You decide, Obi informs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ue and white logo&#10;&#10;Description automatically generated" id="146" name="Google Shape;14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12074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 and red heart&#10;&#10;Description automatically generated" id="147" name="Google Shape;14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93926" y="6227910"/>
            <a:ext cx="1573589" cy="52921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0"/>
          <p:cNvSpPr/>
          <p:nvPr/>
        </p:nvSpPr>
        <p:spPr>
          <a:xfrm>
            <a:off x="640075" y="5259516"/>
            <a:ext cx="40233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Poppins"/>
              <a:buNone/>
            </a:pPr>
            <a:r>
              <a:rPr b="0" i="0" lang="en-US" sz="1600" u="sng" cap="none" strike="noStrike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/>
              </a:rPr>
              <a:t>PI Obi FAQs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"/>
          <p:cNvSpPr/>
          <p:nvPr/>
        </p:nvSpPr>
        <p:spPr>
          <a:xfrm>
            <a:off x="640080" y="685800"/>
            <a:ext cx="8229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WHERE OBI HELPS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1"/>
          <p:cNvSpPr/>
          <p:nvPr/>
        </p:nvSpPr>
        <p:spPr>
          <a:xfrm>
            <a:off x="640080" y="1051560"/>
            <a:ext cx="109728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3200"/>
              <a:buFont typeface="Poppins"/>
              <a:buNone/>
            </a:pPr>
            <a:r>
              <a:rPr b="1" i="0" lang="en-US" sz="32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From strategy to the everyday.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1"/>
          <p:cNvSpPr/>
          <p:nvPr/>
        </p:nvSpPr>
        <p:spPr>
          <a:xfrm>
            <a:off x="640080" y="2263735"/>
            <a:ext cx="3447300" cy="1417200"/>
          </a:xfrm>
          <a:prstGeom prst="roundRect">
            <a:avLst>
              <a:gd fmla="val 5806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1"/>
          <p:cNvSpPr/>
          <p:nvPr/>
        </p:nvSpPr>
        <p:spPr>
          <a:xfrm>
            <a:off x="932688" y="2556343"/>
            <a:ext cx="530400" cy="530400"/>
          </a:xfrm>
          <a:prstGeom prst="ellipse">
            <a:avLst/>
          </a:prstGeom>
          <a:solidFill>
            <a:srgbClr val="F0632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1"/>
          <p:cNvSpPr/>
          <p:nvPr/>
        </p:nvSpPr>
        <p:spPr>
          <a:xfrm>
            <a:off x="932688" y="2556343"/>
            <a:ext cx="5304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⚑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1600200" y="2263735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Tough feedback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4297680" y="2263735"/>
            <a:ext cx="3447300" cy="1417200"/>
          </a:xfrm>
          <a:prstGeom prst="roundRect">
            <a:avLst>
              <a:gd fmla="val 5806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4590288" y="2556343"/>
            <a:ext cx="530400" cy="530400"/>
          </a:xfrm>
          <a:prstGeom prst="ellipse">
            <a:avLst/>
          </a:prstGeom>
          <a:solidFill>
            <a:srgbClr val="52007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1"/>
          <p:cNvSpPr/>
          <p:nvPr/>
        </p:nvSpPr>
        <p:spPr>
          <a:xfrm>
            <a:off x="4590288" y="2556343"/>
            <a:ext cx="5304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☆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1"/>
          <p:cNvSpPr/>
          <p:nvPr/>
        </p:nvSpPr>
        <p:spPr>
          <a:xfrm>
            <a:off x="5257800" y="2263735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Coaching &amp; motivation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1"/>
          <p:cNvSpPr/>
          <p:nvPr/>
        </p:nvSpPr>
        <p:spPr>
          <a:xfrm>
            <a:off x="7955280" y="2263735"/>
            <a:ext cx="3447300" cy="1417200"/>
          </a:xfrm>
          <a:prstGeom prst="roundRect">
            <a:avLst>
              <a:gd fmla="val 5806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1"/>
          <p:cNvSpPr/>
          <p:nvPr/>
        </p:nvSpPr>
        <p:spPr>
          <a:xfrm>
            <a:off x="8247888" y="2556343"/>
            <a:ext cx="530400" cy="530400"/>
          </a:xfrm>
          <a:prstGeom prst="ellipse">
            <a:avLst/>
          </a:prstGeom>
          <a:solidFill>
            <a:srgbClr val="00C4C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1"/>
          <p:cNvSpPr/>
          <p:nvPr/>
        </p:nvSpPr>
        <p:spPr>
          <a:xfrm>
            <a:off x="8247888" y="2556343"/>
            <a:ext cx="5304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⇄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1"/>
          <p:cNvSpPr/>
          <p:nvPr/>
        </p:nvSpPr>
        <p:spPr>
          <a:xfrm>
            <a:off x="8915400" y="2263735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1:1s &amp; reviews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640080" y="3863935"/>
            <a:ext cx="3447300" cy="1417200"/>
          </a:xfrm>
          <a:prstGeom prst="roundRect">
            <a:avLst>
              <a:gd fmla="val 5806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932688" y="4156543"/>
            <a:ext cx="530400" cy="530400"/>
          </a:xfrm>
          <a:prstGeom prst="ellipse">
            <a:avLst/>
          </a:prstGeom>
          <a:solidFill>
            <a:srgbClr val="2A003D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1"/>
          <p:cNvSpPr/>
          <p:nvPr/>
        </p:nvSpPr>
        <p:spPr>
          <a:xfrm>
            <a:off x="932688" y="4156543"/>
            <a:ext cx="5304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⚔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1"/>
          <p:cNvSpPr/>
          <p:nvPr/>
        </p:nvSpPr>
        <p:spPr>
          <a:xfrm>
            <a:off x="1600200" y="3863935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Team friction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1"/>
          <p:cNvSpPr/>
          <p:nvPr/>
        </p:nvSpPr>
        <p:spPr>
          <a:xfrm>
            <a:off x="4297680" y="3863935"/>
            <a:ext cx="3447300" cy="1417200"/>
          </a:xfrm>
          <a:prstGeom prst="roundRect">
            <a:avLst>
              <a:gd fmla="val 5806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"/>
          <p:cNvSpPr/>
          <p:nvPr/>
        </p:nvSpPr>
        <p:spPr>
          <a:xfrm>
            <a:off x="4590288" y="4156543"/>
            <a:ext cx="530400" cy="530400"/>
          </a:xfrm>
          <a:prstGeom prst="ellipse">
            <a:avLst/>
          </a:prstGeom>
          <a:solidFill>
            <a:srgbClr val="8A5C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4590288" y="4156543"/>
            <a:ext cx="5304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◇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1"/>
          <p:cNvSpPr/>
          <p:nvPr/>
        </p:nvSpPr>
        <p:spPr>
          <a:xfrm>
            <a:off x="5257800" y="3863935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Team design &amp; hiring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1"/>
          <p:cNvSpPr/>
          <p:nvPr/>
        </p:nvSpPr>
        <p:spPr>
          <a:xfrm>
            <a:off x="7955280" y="3863935"/>
            <a:ext cx="3447300" cy="1417200"/>
          </a:xfrm>
          <a:prstGeom prst="roundRect">
            <a:avLst>
              <a:gd fmla="val 5806" name="adj"/>
            </a:avLst>
          </a:prstGeom>
          <a:solidFill>
            <a:srgbClr val="F4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1"/>
          <p:cNvSpPr/>
          <p:nvPr/>
        </p:nvSpPr>
        <p:spPr>
          <a:xfrm>
            <a:off x="8247888" y="4156543"/>
            <a:ext cx="530400" cy="530400"/>
          </a:xfrm>
          <a:prstGeom prst="ellipse">
            <a:avLst/>
          </a:prstGeom>
          <a:solidFill>
            <a:srgbClr val="0E9B9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1"/>
          <p:cNvSpPr/>
          <p:nvPr/>
        </p:nvSpPr>
        <p:spPr>
          <a:xfrm>
            <a:off x="8247888" y="4156543"/>
            <a:ext cx="5304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oppins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◷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1"/>
          <p:cNvSpPr/>
          <p:nvPr/>
        </p:nvSpPr>
        <p:spPr>
          <a:xfrm>
            <a:off x="8915400" y="3863935"/>
            <a:ext cx="2331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A003D"/>
              </a:buClr>
              <a:buSzPts val="1500"/>
              <a:buFont typeface="Poppins"/>
              <a:buNone/>
            </a:pPr>
            <a:r>
              <a:rPr b="1" i="0" lang="en-US" sz="1500" u="none" cap="none" strike="noStrike">
                <a:solidFill>
                  <a:srgbClr val="2A003D"/>
                </a:solidFill>
                <a:latin typeface="Poppins"/>
                <a:ea typeface="Poppins"/>
                <a:cs typeface="Poppins"/>
                <a:sym typeface="Poppins"/>
              </a:rPr>
              <a:t>Admin &amp; time-savers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35158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red circle on a black background&#10;&#10;Description automatically generated" id="181" name="Google Shape;181;p11"/>
          <p:cNvPicPr preferRelativeResize="0"/>
          <p:nvPr/>
        </p:nvPicPr>
        <p:blipFill rotWithShape="1">
          <a:blip r:embed="rId4">
            <a:alphaModFix/>
          </a:blip>
          <a:srcRect b="0" l="40555" r="0" t="3354"/>
          <a:stretch/>
        </p:blipFill>
        <p:spPr>
          <a:xfrm>
            <a:off x="10368934" y="6199632"/>
            <a:ext cx="1450091" cy="539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226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"/>
          <p:cNvSpPr/>
          <p:nvPr/>
        </p:nvSpPr>
        <p:spPr>
          <a:xfrm>
            <a:off x="640080" y="685800"/>
            <a:ext cx="8229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4C4"/>
              </a:buClr>
              <a:buSzPts val="1250"/>
              <a:buFont typeface="Poppins"/>
              <a:buNone/>
            </a:pPr>
            <a:r>
              <a:rPr b="1" i="0" lang="en-US" sz="1250" u="none" cap="none" strike="noStrike">
                <a:solidFill>
                  <a:srgbClr val="00C4C4"/>
                </a:solidFill>
                <a:latin typeface="Poppins"/>
                <a:ea typeface="Poppins"/>
                <a:cs typeface="Poppins"/>
                <a:sym typeface="Poppins"/>
              </a:rPr>
              <a:t>LIVE WALKTHROUGH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3"/>
          <p:cNvSpPr/>
          <p:nvPr/>
        </p:nvSpPr>
        <p:spPr>
          <a:xfrm>
            <a:off x="640080" y="1280160"/>
            <a:ext cx="10881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Poppins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Let's open it up.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3"/>
          <p:cNvSpPr/>
          <p:nvPr/>
        </p:nvSpPr>
        <p:spPr>
          <a:xfrm>
            <a:off x="640076" y="2651750"/>
            <a:ext cx="6753600" cy="841200"/>
          </a:xfrm>
          <a:prstGeom prst="roundRect">
            <a:avLst>
              <a:gd fmla="val 9783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3"/>
          <p:cNvSpPr/>
          <p:nvPr/>
        </p:nvSpPr>
        <p:spPr>
          <a:xfrm>
            <a:off x="914400" y="2651760"/>
            <a:ext cx="8229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2200"/>
              <a:buFont typeface="Poppins"/>
              <a:buNone/>
            </a:pPr>
            <a:r>
              <a:rPr b="1" i="0" lang="en-US" sz="22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3"/>
          <p:cNvSpPr/>
          <p:nvPr/>
        </p:nvSpPr>
        <p:spPr>
          <a:xfrm>
            <a:off x="1828800" y="2651760"/>
            <a:ext cx="62178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Tough feedback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3"/>
          <p:cNvSpPr/>
          <p:nvPr/>
        </p:nvSpPr>
        <p:spPr>
          <a:xfrm>
            <a:off x="640076" y="3584450"/>
            <a:ext cx="6753600" cy="841200"/>
          </a:xfrm>
          <a:prstGeom prst="roundRect">
            <a:avLst>
              <a:gd fmla="val 9783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3"/>
          <p:cNvSpPr/>
          <p:nvPr/>
        </p:nvSpPr>
        <p:spPr>
          <a:xfrm>
            <a:off x="914400" y="3584448"/>
            <a:ext cx="8229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2200"/>
              <a:buFont typeface="Poppins"/>
              <a:buNone/>
            </a:pPr>
            <a:r>
              <a:rPr b="1" i="0" lang="en-US" sz="22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1828800" y="3584448"/>
            <a:ext cx="62178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Saying no, with respect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3"/>
          <p:cNvSpPr/>
          <p:nvPr/>
        </p:nvSpPr>
        <p:spPr>
          <a:xfrm>
            <a:off x="640076" y="4517125"/>
            <a:ext cx="6753600" cy="841200"/>
          </a:xfrm>
          <a:prstGeom prst="roundRect">
            <a:avLst>
              <a:gd fmla="val 9783" name="adj"/>
            </a:avLst>
          </a:prstGeom>
          <a:solidFill>
            <a:srgbClr val="2A1B3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3"/>
          <p:cNvSpPr/>
          <p:nvPr/>
        </p:nvSpPr>
        <p:spPr>
          <a:xfrm>
            <a:off x="914400" y="4517136"/>
            <a:ext cx="8229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6324"/>
              </a:buClr>
              <a:buSzPts val="2200"/>
              <a:buFont typeface="Poppins"/>
              <a:buNone/>
            </a:pPr>
            <a:r>
              <a:rPr b="1" i="0" lang="en-US" sz="2200" u="none" cap="none" strike="noStrike">
                <a:solidFill>
                  <a:srgbClr val="F06324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3"/>
          <p:cNvSpPr/>
          <p:nvPr/>
        </p:nvSpPr>
        <p:spPr>
          <a:xfrm>
            <a:off x="1828800" y="4517136"/>
            <a:ext cx="6217800" cy="8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oppins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Easing team friction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ue and white logo&#10;&#10;Description automatically generated" id="198" name="Google Shape;19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975" y="6212074"/>
            <a:ext cx="1166515" cy="4871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 and red heart&#10;&#10;Description automatically generated" id="199" name="Google Shape;19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93926" y="6227910"/>
            <a:ext cx="1573589" cy="529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3"/>
          <p:cNvPicPr preferRelativeResize="0"/>
          <p:nvPr/>
        </p:nvPicPr>
        <p:blipFill rotWithShape="1">
          <a:blip r:embed="rId5">
            <a:alphaModFix/>
          </a:blip>
          <a:srcRect b="0" l="1826" r="0" t="1730"/>
          <a:stretch/>
        </p:blipFill>
        <p:spPr>
          <a:xfrm>
            <a:off x="7596200" y="2360738"/>
            <a:ext cx="4271325" cy="330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2026-07-09T17:21:51Z</dcterms:created>
  <dc:creator>PptxGenJS</dc:creator>
</cp:coreProperties>
</file>